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9975" cy="42808525"/>
  <p:notesSz cx="6669088" cy="9926638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99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4"/>
    <p:restoredTop sz="94631"/>
  </p:normalViewPr>
  <p:slideViewPr>
    <p:cSldViewPr>
      <p:cViewPr>
        <p:scale>
          <a:sx n="33" d="100"/>
          <a:sy n="33" d="100"/>
        </p:scale>
        <p:origin x="624" y="19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7376941-80B0-7F44-B114-83867F3151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2212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017713" y="744538"/>
            <a:ext cx="263366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4875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8163"/>
            <a:ext cx="288925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3B02C1-F399-BE48-9179-7A68603EA30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55543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EA3235E-9447-0C40-B1FF-9D5AF93FD6EA}" type="slidenum">
              <a:rPr lang="pt-BR" sz="1200"/>
              <a:pPr eaLnBrk="1" hangingPunct="1"/>
              <a:t>1</a:t>
            </a:fld>
            <a:endParaRPr lang="pt-BR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2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71713" y="13298488"/>
            <a:ext cx="25736550" cy="9175750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541838" y="24258588"/>
            <a:ext cx="21196300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326EF-61F1-7E41-939D-039E6471F70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1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BCCDA-1FA5-FE4C-B2C6-72FF68D45D8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987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1953538" y="1714500"/>
            <a:ext cx="6813550" cy="36526788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12888" y="1714500"/>
            <a:ext cx="20288250" cy="3652678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89D77B-FBB9-D548-9A4B-02F4C4A9556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79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5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2363" y="27508200"/>
            <a:ext cx="25738137" cy="85026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392363" y="18143538"/>
            <a:ext cx="25738137" cy="93646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FAF50C-1945-4243-9B5B-0BD88B03C06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519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128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216188" y="9988550"/>
            <a:ext cx="13550900" cy="282527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F9322C-EB92-9940-ABE5-F48EAEE7649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51025" cy="7134225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14475" y="9582150"/>
            <a:ext cx="13377863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14475" y="13576300"/>
            <a:ext cx="13377863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5381288" y="9582150"/>
            <a:ext cx="13384212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5381288" y="13576300"/>
            <a:ext cx="13384212" cy="24663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53DFF-2CB2-0A41-9934-C9C68E46BE5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42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C694E7-4B4F-4843-AAE4-FD2905E095A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44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B39664-888C-BB48-91B2-D9818A8F1F3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893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61563" cy="72532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837988" y="1704975"/>
            <a:ext cx="16927512" cy="365347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14475" y="8958263"/>
            <a:ext cx="9961563" cy="292814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1D4C05-0D81-7444-BBA5-1DBCF8AE6C6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27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35663" y="29965650"/>
            <a:ext cx="18167350" cy="3538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935663" y="3824288"/>
            <a:ext cx="18167350" cy="25685750"/>
          </a:xfrm>
        </p:spPr>
        <p:txBody>
          <a:bodyPr lIns="417623" tIns="208812" rIns="417623" bIns="208812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935663" y="33504188"/>
            <a:ext cx="18167350" cy="5022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5205A7-AC8F-FB4B-9AFF-64210E57A72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08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77132"/>
            <a:ext cx="30279975" cy="4113506"/>
          </a:xfrm>
          <a:prstGeom prst="rect">
            <a:avLst/>
          </a:prstGeom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14475" y="9988550"/>
            <a:ext cx="27251025" cy="282511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1447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5738" y="38984238"/>
            <a:ext cx="95885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ctr">
              <a:defRPr sz="64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701125" y="38984238"/>
            <a:ext cx="70643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296" tIns="208648" rIns="417296" bIns="208648" numCol="1" anchor="t" anchorCtr="0" compatLnSpc="1">
            <a:prstTxWarp prst="textNoShape">
              <a:avLst/>
            </a:prstTxWarp>
          </a:bodyPr>
          <a:lstStyle>
            <a:lvl1pPr algn="r">
              <a:defRPr sz="6400"/>
            </a:lvl1pPr>
          </a:lstStyle>
          <a:p>
            <a:pPr>
              <a:defRPr/>
            </a:pPr>
            <a:fld id="{8AF5A882-7113-CC4D-8179-DF0C8278B9A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3" name="TextBox 2"/>
          <p:cNvSpPr txBox="1"/>
          <p:nvPr userDrawn="1"/>
        </p:nvSpPr>
        <p:spPr>
          <a:xfrm>
            <a:off x="26167488" y="49395673"/>
            <a:ext cx="18466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defTabSz="4176713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6pPr>
      <a:lvl7pPr marL="9144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7pPr>
      <a:lvl8pPr marL="13716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8pPr>
      <a:lvl9pPr marL="1828800" algn="ctr" defTabSz="4176713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1566863" indent="-1566863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46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3394075" indent="-1306513" algn="l" defTabSz="4176713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Arial" charset="0"/>
          <a:cs typeface="+mn-cs"/>
        </a:defRPr>
      </a:lvl2pPr>
      <a:lvl3pPr marL="5221288" indent="-1044575" algn="l" defTabSz="4176713" rtl="0" eaLnBrk="0" fontAlgn="base" hangingPunct="0">
        <a:spcBef>
          <a:spcPct val="20000"/>
        </a:spcBef>
        <a:spcAft>
          <a:spcPct val="0"/>
        </a:spcAft>
        <a:buChar char="•"/>
        <a:defRPr sz="11000">
          <a:solidFill>
            <a:schemeClr val="tx1"/>
          </a:solidFill>
          <a:latin typeface="+mn-lt"/>
          <a:ea typeface="Arial" charset="0"/>
          <a:cs typeface="+mn-cs"/>
        </a:defRPr>
      </a:lvl3pPr>
      <a:lvl4pPr marL="7308850" indent="-1044575" algn="l" defTabSz="4176713" rtl="0" eaLnBrk="0" fontAlgn="base" hangingPunct="0">
        <a:spcBef>
          <a:spcPct val="20000"/>
        </a:spcBef>
        <a:spcAft>
          <a:spcPct val="0"/>
        </a:spcAft>
        <a:buChar char="–"/>
        <a:defRPr sz="9100">
          <a:solidFill>
            <a:schemeClr val="tx1"/>
          </a:solidFill>
          <a:latin typeface="+mn-lt"/>
          <a:ea typeface="Arial" charset="0"/>
          <a:cs typeface="+mn-cs"/>
        </a:defRPr>
      </a:lvl4pPr>
      <a:lvl5pPr marL="9396413" indent="-1042988" algn="l" defTabSz="4176713" rtl="0" eaLnBrk="0" fontAlgn="base" hangingPunct="0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ea typeface="Arial" charset="0"/>
          <a:cs typeface="+mn-cs"/>
        </a:defRPr>
      </a:lvl5pPr>
      <a:lvl6pPr marL="98536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6pPr>
      <a:lvl7pPr marL="103108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7pPr>
      <a:lvl8pPr marL="107680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8pPr>
      <a:lvl9pPr marL="11225213" indent="-1042988" algn="l" defTabSz="4176713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ronalabs.com/learn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opengameart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3"/>
          <p:cNvSpPr txBox="1">
            <a:spLocks noChangeArrowheads="1"/>
          </p:cNvSpPr>
          <p:nvPr/>
        </p:nvSpPr>
        <p:spPr bwMode="auto">
          <a:xfrm>
            <a:off x="2971800" y="7578726"/>
            <a:ext cx="23187025" cy="173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  <a:tab pos="11491913" algn="l"/>
                <a:tab pos="12314238" algn="l"/>
                <a:tab pos="13134975" algn="l"/>
                <a:tab pos="13955713" algn="l"/>
                <a:tab pos="14776450" algn="l"/>
                <a:tab pos="15597188" algn="l"/>
                <a:tab pos="16417925" algn="l"/>
                <a:tab pos="17238663" algn="l"/>
                <a:tab pos="18059400" algn="l"/>
                <a:tab pos="18880138" algn="l"/>
                <a:tab pos="19700875" algn="l"/>
                <a:tab pos="20523200" algn="l"/>
                <a:tab pos="21343938" algn="l"/>
                <a:tab pos="22164675" algn="l"/>
                <a:tab pos="22985413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TEIXEIRA, Diego.</a:t>
            </a:r>
            <a:endParaRPr lang="pt-BR" sz="3200" b="1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 smtClean="0">
                <a:latin typeface="Verdana" panose="020B0604030504040204" pitchFamily="34" charset="0"/>
                <a:ea typeface="Verdana" panose="020B0604030504040204" pitchFamily="34" charset="0"/>
              </a:rPr>
              <a:t>CENTRO </a:t>
            </a: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UNIVERSITARIO 7 DE SETEMBRO </a:t>
            </a:r>
            <a:endParaRPr lang="pt-BR" sz="3200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3200" dirty="0" smtClean="0">
                <a:latin typeface="Verdana" panose="020B0604030504040204" pitchFamily="34" charset="0"/>
                <a:ea typeface="Verdana" panose="020B0604030504040204" pitchFamily="34" charset="0"/>
              </a:rPr>
              <a:t>SISTEMAS </a:t>
            </a:r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DE INFORMAÇÃO</a:t>
            </a:r>
            <a:endParaRPr lang="pt-BR" sz="32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362" name="Text Box 7"/>
          <p:cNvSpPr txBox="1">
            <a:spLocks noChangeArrowheads="1"/>
          </p:cNvSpPr>
          <p:nvPr/>
        </p:nvSpPr>
        <p:spPr bwMode="auto">
          <a:xfrm>
            <a:off x="848556" y="10748171"/>
            <a:ext cx="13627100" cy="6012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 smtClean="0"/>
              <a:t>	Resgate dos Bichos é um jogo de aventura que visa entreter jovens e adultos através de um enredo nacional e de conscientização sobre a fauna brasileira.</a:t>
            </a:r>
            <a:endParaRPr lang="pt-BR" sz="2800" dirty="0"/>
          </a:p>
          <a:p>
            <a:pPr algn="just">
              <a:lnSpc>
                <a:spcPct val="150000"/>
              </a:lnSpc>
            </a:pPr>
            <a:r>
              <a:rPr lang="pt-BR" sz="2800" dirty="0" smtClean="0"/>
              <a:t>	Joe, o personagem principal, resolve se aventurar numa área repleta de perigos com o propósito em mente de resgatar todos os animais presos nas jaulas que estão em estado crítico de extinção no país.</a:t>
            </a:r>
            <a:endParaRPr lang="pt-BR" sz="2800" dirty="0" smtClean="0"/>
          </a:p>
          <a:p>
            <a:pPr algn="just">
              <a:lnSpc>
                <a:spcPct val="150000"/>
              </a:lnSpc>
            </a:pPr>
            <a:r>
              <a:rPr lang="pt-BR" sz="2800" dirty="0" smtClean="0"/>
              <a:t>	Seu maior desafio é realizar a missão em tempo hábil, evitando a extinção das espécies mantidas em cativeiro e perpassar os obstáculos que o local apresenta. </a:t>
            </a:r>
          </a:p>
          <a:p>
            <a:pPr algn="just">
              <a:lnSpc>
                <a:spcPct val="150000"/>
              </a:lnSpc>
            </a:pPr>
            <a:r>
              <a:rPr lang="pt-BR" sz="2800" dirty="0"/>
              <a:t>	</a:t>
            </a:r>
            <a:r>
              <a:rPr lang="pt-BR" sz="2800" dirty="0" smtClean="0"/>
              <a:t>Os objetos no cenário são cruciais e demandam atenção do jogador para obter êxito na jornada.</a:t>
            </a:r>
            <a:endParaRPr lang="pt-BR" sz="2800" dirty="0"/>
          </a:p>
        </p:txBody>
      </p:sp>
      <p:sp>
        <p:nvSpPr>
          <p:cNvPr id="15363" name="Text Box 4"/>
          <p:cNvSpPr txBox="1">
            <a:spLocks noChangeArrowheads="1"/>
          </p:cNvSpPr>
          <p:nvPr/>
        </p:nvSpPr>
        <p:spPr bwMode="auto">
          <a:xfrm>
            <a:off x="16076613" y="9738419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METODOLOGIA</a:t>
            </a:r>
            <a:endParaRPr lang="en-GB" sz="4400" b="1" dirty="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64" name="Text Box 7"/>
          <p:cNvSpPr txBox="1">
            <a:spLocks noChangeArrowheads="1"/>
          </p:cNvSpPr>
          <p:nvPr/>
        </p:nvSpPr>
        <p:spPr bwMode="auto">
          <a:xfrm>
            <a:off x="-330313" y="18711300"/>
            <a:ext cx="6109260" cy="755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.</a:t>
            </a:r>
            <a:endParaRPr lang="pt-BR" sz="2800" dirty="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65" name="Text Box 4"/>
          <p:cNvSpPr txBox="1">
            <a:spLocks noChangeArrowheads="1"/>
          </p:cNvSpPr>
          <p:nvPr/>
        </p:nvSpPr>
        <p:spPr bwMode="auto">
          <a:xfrm>
            <a:off x="664553" y="27964853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RESULTADOS</a:t>
            </a:r>
            <a:endParaRPr lang="en-GB" sz="4400" b="1" dirty="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66" name="Text Box 7"/>
          <p:cNvSpPr txBox="1">
            <a:spLocks noChangeArrowheads="1"/>
          </p:cNvSpPr>
          <p:nvPr/>
        </p:nvSpPr>
        <p:spPr bwMode="auto">
          <a:xfrm>
            <a:off x="679194" y="28872530"/>
            <a:ext cx="14122656" cy="844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Helvetica" charset="0"/>
                <a:cs typeface="Helvetica" charset="0"/>
              </a:rPr>
              <a:t>	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Embora as funcionalidades tenham sofrido mudanças nas etapas de desenvolvimento, o jogo atingiu um resultado bastante próximo da ideia proposta inicialmente.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Helvetica" charset="0"/>
                <a:cs typeface="Helvetica" charset="0"/>
              </a:rPr>
              <a:t>	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Com a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 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divisão do jogo em camadas foi possível atingir um efeito </a:t>
            </a:r>
            <a:r>
              <a:rPr lang="pt-BR" sz="2800" b="1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agradável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 na movimentação do cenário e dos personagens, além de permitir uma </a:t>
            </a:r>
            <a:r>
              <a:rPr lang="pt-BR" sz="2800" dirty="0" err="1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jogabilidade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 intuitiva onde o jogador se torna o principal responsável por sua pontuação no jogo.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>
                <a:solidFill>
                  <a:srgbClr val="000000"/>
                </a:solidFill>
                <a:latin typeface="Helvetica" charset="0"/>
                <a:cs typeface="Helvetica" charset="0"/>
              </a:rPr>
              <a:t>	</a:t>
            </a: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A decisão de adotar a criação de cenários de forma dinâmica, o uso de threads na movimentação de alguns personagens e a possibilidade de acompanhar o status do jogo sem comprometer a visibilidade do cenário torna o jogo mais interessante ao jogador e aumenta o tempo em que o jogo será agradável ao uso.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pt-BR" sz="2800" dirty="0" smtClean="0">
                <a:solidFill>
                  <a:srgbClr val="000000"/>
                </a:solidFill>
                <a:latin typeface="Helvetica" charset="0"/>
                <a:cs typeface="Helvetica" charset="0"/>
              </a:rPr>
              <a:t>	</a:t>
            </a:r>
            <a:endParaRPr lang="pt-BR" sz="2800" dirty="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67" name="Text Box 4"/>
          <p:cNvSpPr txBox="1">
            <a:spLocks noChangeArrowheads="1"/>
          </p:cNvSpPr>
          <p:nvPr/>
        </p:nvSpPr>
        <p:spPr bwMode="auto">
          <a:xfrm>
            <a:off x="522363" y="9666289"/>
            <a:ext cx="14279487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APRESENTAÇÃO</a:t>
            </a:r>
            <a:endParaRPr lang="en-GB" sz="4400" b="1" dirty="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69" name="Text Box 4"/>
          <p:cNvSpPr txBox="1">
            <a:spLocks noChangeArrowheads="1"/>
          </p:cNvSpPr>
          <p:nvPr/>
        </p:nvSpPr>
        <p:spPr bwMode="auto">
          <a:xfrm>
            <a:off x="659939" y="18199703"/>
            <a:ext cx="11974513" cy="648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TELAS E NAVEGAÇÃO</a:t>
            </a:r>
          </a:p>
        </p:txBody>
      </p:sp>
      <p:sp>
        <p:nvSpPr>
          <p:cNvPr id="15370" name="Text Box 4"/>
          <p:cNvSpPr txBox="1">
            <a:spLocks noChangeArrowheads="1"/>
          </p:cNvSpPr>
          <p:nvPr/>
        </p:nvSpPr>
        <p:spPr bwMode="auto">
          <a:xfrm>
            <a:off x="15860713" y="27967108"/>
            <a:ext cx="11974512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>
            <a:spAutoFit/>
          </a:bodyPr>
          <a:lstStyle>
            <a:lvl1pPr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1036638" algn="l"/>
                <a:tab pos="2073275" algn="l"/>
                <a:tab pos="3111500" algn="l"/>
                <a:tab pos="4148138" algn="l"/>
                <a:tab pos="5184775" algn="l"/>
                <a:tab pos="6221413" algn="l"/>
                <a:tab pos="7258050" algn="l"/>
                <a:tab pos="8294688" algn="l"/>
                <a:tab pos="9332913" algn="l"/>
                <a:tab pos="10369550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2263"/>
              </a:spcBef>
              <a:buClr>
                <a:srgbClr val="000000"/>
              </a:buClr>
              <a:buSzPct val="100000"/>
              <a:buFont typeface="Verdana" charset="0"/>
              <a:buNone/>
            </a:pPr>
            <a:r>
              <a:rPr lang="en-GB" sz="4400" b="1" dirty="0">
                <a:solidFill>
                  <a:srgbClr val="000000"/>
                </a:solidFill>
                <a:latin typeface="Helvetica" charset="0"/>
                <a:cs typeface="Helvetica" charset="0"/>
              </a:rPr>
              <a:t>REFERÊNCIAS</a:t>
            </a:r>
          </a:p>
        </p:txBody>
      </p:sp>
      <p:sp>
        <p:nvSpPr>
          <p:cNvPr id="15371" name="Text Box 7"/>
          <p:cNvSpPr txBox="1">
            <a:spLocks noChangeArrowheads="1"/>
          </p:cNvSpPr>
          <p:nvPr/>
        </p:nvSpPr>
        <p:spPr bwMode="auto">
          <a:xfrm>
            <a:off x="15855999" y="28965796"/>
            <a:ext cx="11609387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pt-BR" sz="2800" dirty="0" smtClean="0"/>
              <a:t>Documentação</a:t>
            </a:r>
            <a:r>
              <a:rPr lang="pt-BR" sz="2800" dirty="0"/>
              <a:t>: Corona SDK (</a:t>
            </a:r>
            <a:r>
              <a:rPr lang="pt-BR" sz="2800" dirty="0">
                <a:hlinkClick r:id="rId3"/>
              </a:rPr>
              <a:t>https://coronalabs.com/learn</a:t>
            </a:r>
            <a:r>
              <a:rPr lang="pt-BR" sz="2800" dirty="0"/>
              <a:t>)</a:t>
            </a:r>
          </a:p>
          <a:p>
            <a:r>
              <a:rPr lang="pt-BR" sz="2800" dirty="0"/>
              <a:t>Artes e áudio: </a:t>
            </a:r>
            <a:r>
              <a:rPr lang="pt-BR" sz="2800" dirty="0">
                <a:hlinkClick r:id="rId4"/>
              </a:rPr>
              <a:t>https://opengameart.org/</a:t>
            </a:r>
            <a:endParaRPr lang="pt-BR" sz="2800" dirty="0"/>
          </a:p>
          <a:p>
            <a:r>
              <a:rPr lang="pt-BR" sz="2800" dirty="0"/>
              <a:t>Edição de imagens: </a:t>
            </a:r>
            <a:r>
              <a:rPr lang="pt-BR" sz="2800" dirty="0" err="1"/>
              <a:t>Paint</a:t>
            </a:r>
            <a:r>
              <a:rPr lang="pt-BR" sz="2800" dirty="0"/>
              <a:t> e Photoshop.</a:t>
            </a:r>
          </a:p>
        </p:txBody>
      </p:sp>
      <p:sp>
        <p:nvSpPr>
          <p:cNvPr id="15373" name="Text Box 7"/>
          <p:cNvSpPr txBox="1">
            <a:spLocks noChangeArrowheads="1"/>
          </p:cNvSpPr>
          <p:nvPr/>
        </p:nvSpPr>
        <p:spPr bwMode="auto">
          <a:xfrm>
            <a:off x="16076613" y="37822188"/>
            <a:ext cx="12384087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  <a:buClr>
                <a:srgbClr val="000000"/>
              </a:buClr>
              <a:buSzPct val="100000"/>
              <a:buFont typeface="Verdana" charset="0"/>
              <a:buNone/>
            </a:pPr>
            <a:endParaRPr lang="en-US" sz="2800">
              <a:solidFill>
                <a:srgbClr val="000000"/>
              </a:solidFill>
              <a:latin typeface="Helvetica" charset="0"/>
              <a:cs typeface="Helvetica" charset="0"/>
            </a:endParaRPr>
          </a:p>
        </p:txBody>
      </p:sp>
      <p:sp>
        <p:nvSpPr>
          <p:cNvPr id="15374" name="Rectangle 3"/>
          <p:cNvSpPr>
            <a:spLocks noChangeArrowheads="1"/>
          </p:cNvSpPr>
          <p:nvPr/>
        </p:nvSpPr>
        <p:spPr bwMode="auto">
          <a:xfrm>
            <a:off x="522363" y="449263"/>
            <a:ext cx="29092525" cy="6625407"/>
          </a:xfrm>
          <a:prstGeom prst="rect">
            <a:avLst/>
          </a:prstGeom>
          <a:blipFill dpi="0"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defTabSz="4176713"/>
            <a:r>
              <a:rPr lang="en-US" sz="138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RESGATE </a:t>
            </a:r>
          </a:p>
          <a:p>
            <a:pPr algn="ctr" defTabSz="4176713"/>
            <a:r>
              <a:rPr lang="en-US" sz="138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DOS </a:t>
            </a:r>
          </a:p>
          <a:p>
            <a:pPr algn="ctr" defTabSz="4176713"/>
            <a:r>
              <a:rPr lang="en-US" sz="138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Mario Kart DS" panose="00000400000000000000" pitchFamily="2" charset="0"/>
              </a:rPr>
              <a:t>BICHOS</a:t>
            </a:r>
            <a:endParaRPr lang="en-US" sz="138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Mario Kart DS" panose="00000400000000000000" pitchFamily="2" charset="0"/>
            </a:endParaRPr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16048269" y="10937716"/>
            <a:ext cx="13627100" cy="3776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2060" tIns="53071" rIns="102060" bIns="53071"/>
          <a:lstStyle>
            <a:lvl1pPr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509588" eaLnBrk="0" hangingPunct="0"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509588" eaLnBrk="0" fontAlgn="base" hangingPunct="0">
              <a:spcBef>
                <a:spcPct val="0"/>
              </a:spcBef>
              <a:spcAft>
                <a:spcPct val="0"/>
              </a:spcAft>
              <a:tabLst>
                <a:tab pos="1171575" algn="l"/>
                <a:tab pos="11406188" algn="l"/>
              </a:tabLs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sz="2800" dirty="0" smtClean="0"/>
              <a:t>	Para definição das características e enredo do jogo foi utilizado um levantamento qualitativo sobre as diferentes temáticas desenvolvidas em jogos 2D com gênero de aventura. Identificou-se que um enredo nacional e de temática ambiental possibilitaria um desenvolvimento mais criativo e original.</a:t>
            </a:r>
          </a:p>
          <a:p>
            <a:pPr algn="just">
              <a:lnSpc>
                <a:spcPct val="150000"/>
              </a:lnSpc>
            </a:pPr>
            <a:r>
              <a:rPr lang="pt-BR" sz="2800" dirty="0"/>
              <a:t>	</a:t>
            </a:r>
            <a:r>
              <a:rPr lang="pt-BR" sz="2800" dirty="0" smtClean="0"/>
              <a:t>Nas etapas de desenvolvimento foi utilizado o Corona SDK e o editor de código-fonte Visual Studio </a:t>
            </a:r>
            <a:r>
              <a:rPr lang="pt-BR" sz="2800" dirty="0" err="1" smtClean="0"/>
              <a:t>Code</a:t>
            </a:r>
            <a:r>
              <a:rPr lang="pt-BR" sz="2800" dirty="0" smtClean="0"/>
              <a:t>, além do sistema de versionamento GIT.</a:t>
            </a:r>
          </a:p>
          <a:p>
            <a:pPr algn="just">
              <a:lnSpc>
                <a:spcPct val="150000"/>
              </a:lnSpc>
            </a:pPr>
            <a:r>
              <a:rPr lang="pt-BR" sz="2800" dirty="0"/>
              <a:t>	</a:t>
            </a:r>
            <a:r>
              <a:rPr lang="pt-BR" sz="2800" dirty="0" smtClean="0"/>
              <a:t>Para o modelo de ciclo de vida, optou-se por uma metodologia incremental onde as etapas de desenvolvimento visava a construção e finalização de uma funcionalidade do jogo a cada semana.</a:t>
            </a:r>
          </a:p>
          <a:p>
            <a:pPr algn="just">
              <a:lnSpc>
                <a:spcPct val="150000"/>
              </a:lnSpc>
            </a:pPr>
            <a:r>
              <a:rPr lang="pt-BR" sz="2800" dirty="0"/>
              <a:t>	</a:t>
            </a:r>
            <a:r>
              <a:rPr lang="pt-BR" sz="2800" dirty="0" smtClean="0"/>
              <a:t>Os testes foram realizados a cada ciclo de desenvolvimento para garantir o acoplamento das novas funcionalidades e histórias de usuário.</a:t>
            </a: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 rotWithShape="1">
          <a:blip r:embed="rId6"/>
          <a:srcRect l="16223" t="21624" r="21498" b="21539"/>
          <a:stretch/>
        </p:blipFill>
        <p:spPr>
          <a:xfrm>
            <a:off x="522363" y="20036462"/>
            <a:ext cx="6171132" cy="31680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7"/>
          <a:srcRect l="16224" t="22067" r="21624" b="22011"/>
          <a:stretch/>
        </p:blipFill>
        <p:spPr>
          <a:xfrm>
            <a:off x="7859877" y="19859968"/>
            <a:ext cx="14480329" cy="7328641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 rotWithShape="1">
          <a:blip r:embed="rId6"/>
          <a:srcRect l="16223" t="21624" r="21498" b="21539"/>
          <a:stretch/>
        </p:blipFill>
        <p:spPr>
          <a:xfrm>
            <a:off x="679194" y="23858125"/>
            <a:ext cx="6171176" cy="3168000"/>
          </a:xfrm>
          <a:prstGeom prst="rect">
            <a:avLst/>
          </a:prstGeom>
        </p:spPr>
      </p:pic>
      <p:pic>
        <p:nvPicPr>
          <p:cNvPr id="28" name="Imagem 27"/>
          <p:cNvPicPr>
            <a:picLocks noChangeAspect="1"/>
          </p:cNvPicPr>
          <p:nvPr/>
        </p:nvPicPr>
        <p:blipFill rotWithShape="1">
          <a:blip r:embed="rId6"/>
          <a:srcRect l="16223" t="21624" r="21498" b="21539"/>
          <a:stretch/>
        </p:blipFill>
        <p:spPr>
          <a:xfrm>
            <a:off x="23097997" y="20036462"/>
            <a:ext cx="6171132" cy="3168000"/>
          </a:xfrm>
          <a:prstGeom prst="rect">
            <a:avLst/>
          </a:prstGeom>
        </p:spPr>
      </p:pic>
      <p:pic>
        <p:nvPicPr>
          <p:cNvPr id="29" name="Imagem 28"/>
          <p:cNvPicPr>
            <a:picLocks noChangeAspect="1"/>
          </p:cNvPicPr>
          <p:nvPr/>
        </p:nvPicPr>
        <p:blipFill rotWithShape="1">
          <a:blip r:embed="rId6"/>
          <a:srcRect l="16223" t="21624" r="21498" b="21539"/>
          <a:stretch/>
        </p:blipFill>
        <p:spPr>
          <a:xfrm>
            <a:off x="23097997" y="23858125"/>
            <a:ext cx="6171176" cy="3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70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1969</TotalTime>
  <Words>49</Words>
  <Application>Microsoft Office PowerPoint</Application>
  <PresentationFormat>Personalizar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ＭＳ Ｐゴシック</vt:lpstr>
      <vt:lpstr>Arial</vt:lpstr>
      <vt:lpstr>Helvetica</vt:lpstr>
      <vt:lpstr>Mario Kart DS</vt:lpstr>
      <vt:lpstr>Verdana</vt:lpstr>
      <vt:lpstr>Design padrão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MET1</dc:creator>
  <cp:lastModifiedBy>Diego Teixeira</cp:lastModifiedBy>
  <cp:revision>99</cp:revision>
  <dcterms:created xsi:type="dcterms:W3CDTF">2010-05-03T11:44:14Z</dcterms:created>
  <dcterms:modified xsi:type="dcterms:W3CDTF">2019-05-07T01:03:32Z</dcterms:modified>
</cp:coreProperties>
</file>

<file path=docProps/thumbnail.jpeg>
</file>